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DM Serif Display" charset="1" panose="00000000000000000000"/>
      <p:regular r:id="rId18"/>
    </p:embeddedFont>
    <p:embeddedFont>
      <p:font typeface="TT Fors Bold" charset="1" panose="020B0003030001020000"/>
      <p:regular r:id="rId19"/>
    </p:embeddedFont>
    <p:embeddedFont>
      <p:font typeface="TT Fors" charset="1" panose="020B000303000102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VAGWFlHtflw.mp4" Type="http://schemas.openxmlformats.org/officeDocument/2006/relationships/video"/><Relationship Id="rId7" Target="../media/VAGWFlHtflw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VAGWFugmmgo.mp4" Type="http://schemas.openxmlformats.org/officeDocument/2006/relationships/video"/><Relationship Id="rId4" Target="../media/VAGWFugmmgo.mp4" Type="http://schemas.microsoft.com/office/2007/relationships/media"/><Relationship Id="rId5" Target="../media/image10.jpe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GWFp9KSIY.mp4" Type="http://schemas.openxmlformats.org/officeDocument/2006/relationships/video"/><Relationship Id="rId4" Target="../media/VAGWFp9KSIY.mp4" Type="http://schemas.microsoft.com/office/2007/relationships/media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848219"/>
            <a:ext cx="18288000" cy="4438781"/>
            <a:chOff x="0" y="0"/>
            <a:chExt cx="2833290" cy="6876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687683"/>
            </a:xfrm>
            <a:custGeom>
              <a:avLst/>
              <a:gdLst/>
              <a:ahLst/>
              <a:cxnLst/>
              <a:rect r="r" b="b" t="t" l="l"/>
              <a:pathLst>
                <a:path h="687683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687683"/>
                  </a:lnTo>
                  <a:lnTo>
                    <a:pt x="0" y="687683"/>
                  </a:lnTo>
                  <a:close/>
                </a:path>
              </a:pathLst>
            </a:custGeom>
            <a:blipFill>
              <a:blip r:embed="rId2"/>
              <a:stretch>
                <a:fillRect l="0" t="-143361" r="0" b="-3080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188253" y="690779"/>
            <a:ext cx="1090764" cy="1100021"/>
          </a:xfrm>
          <a:custGeom>
            <a:avLst/>
            <a:gdLst/>
            <a:ahLst/>
            <a:cxnLst/>
            <a:rect r="r" b="b" t="t" l="l"/>
            <a:pathLst>
              <a:path h="1100021" w="1090764">
                <a:moveTo>
                  <a:pt x="0" y="0"/>
                </a:moveTo>
                <a:lnTo>
                  <a:pt x="1090764" y="0"/>
                </a:lnTo>
                <a:lnTo>
                  <a:pt x="1090764" y="1100022"/>
                </a:lnTo>
                <a:lnTo>
                  <a:pt x="0" y="1100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4" t="0" r="-424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729105"/>
            <a:ext cx="9665309" cy="3747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14400">
                <a:solidFill>
                  <a:srgbClr val="5D534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Идем</a:t>
            </a:r>
          </a:p>
          <a:p>
            <a:pPr algn="l">
              <a:lnSpc>
                <a:spcPts val="14400"/>
              </a:lnSpc>
            </a:pPr>
            <a:r>
              <a:rPr lang="en-US" sz="14400">
                <a:solidFill>
                  <a:srgbClr val="5D534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в поход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694009" y="4140835"/>
            <a:ext cx="6565291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b="true" sz="2900" spc="290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ОТДЫХ НА БАЙДАРКАХ - ПОД КЛЮЧ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88253" y="971550"/>
            <a:ext cx="5071047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https://idem-vpoxod.ru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767135"/>
            <a:ext cx="11689222" cy="5467343"/>
            <a:chOff x="0" y="0"/>
            <a:chExt cx="3078643" cy="14399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78643" cy="1439959"/>
            </a:xfrm>
            <a:custGeom>
              <a:avLst/>
              <a:gdLst/>
              <a:ahLst/>
              <a:cxnLst/>
              <a:rect r="r" b="b" t="t" l="l"/>
              <a:pathLst>
                <a:path h="1439959" w="3078643">
                  <a:moveTo>
                    <a:pt x="0" y="0"/>
                  </a:moveTo>
                  <a:lnTo>
                    <a:pt x="3078643" y="0"/>
                  </a:lnTo>
                  <a:lnTo>
                    <a:pt x="3078643" y="1439959"/>
                  </a:lnTo>
                  <a:lnTo>
                    <a:pt x="0" y="1439959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078643" cy="1478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463349"/>
            <a:ext cx="7460132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99"/>
              </a:lnSpc>
            </a:pPr>
            <a:r>
              <a:rPr lang="en-US" sz="8799">
                <a:solidFill>
                  <a:srgbClr val="414B3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Стоимость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3305" y="2919371"/>
            <a:ext cx="10737759" cy="2831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67"/>
              </a:lnSpc>
              <a:spcBef>
                <a:spcPct val="0"/>
              </a:spcBef>
            </a:pPr>
            <a:r>
              <a:rPr lang="en-US" sz="3262">
                <a:solidFill>
                  <a:srgbClr val="5D5340"/>
                </a:solidFill>
                <a:latin typeface="TT Fors"/>
                <a:ea typeface="TT Fors"/>
                <a:cs typeface="TT Fors"/>
                <a:sym typeface="TT Fors"/>
              </a:rPr>
              <a:t>Стоимость организации корпоративного сплава зависит от продолжительности похода и численности участников. В среднем при группе от 20 человек стоимость составит 11500 - 13000 с человека. Оплата любым удобным способом.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83329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1593725"/>
            </a:xfrm>
            <a:custGeom>
              <a:avLst/>
              <a:gdLst/>
              <a:ahLst/>
              <a:cxnLst/>
              <a:rect r="r" b="b" t="t" l="l"/>
              <a:pathLst>
                <a:path h="1593725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9151" r="0" b="-915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3654202"/>
            <a:ext cx="4982767" cy="5604098"/>
            <a:chOff x="0" y="0"/>
            <a:chExt cx="1312334" cy="14759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12334" cy="1475977"/>
            </a:xfrm>
            <a:custGeom>
              <a:avLst/>
              <a:gdLst/>
              <a:ahLst/>
              <a:cxnLst/>
              <a:rect r="r" b="b" t="t" l="l"/>
              <a:pathLst>
                <a:path h="1475977" w="1312334">
                  <a:moveTo>
                    <a:pt x="0" y="0"/>
                  </a:moveTo>
                  <a:lnTo>
                    <a:pt x="1312334" y="0"/>
                  </a:lnTo>
                  <a:lnTo>
                    <a:pt x="1312334" y="1475977"/>
                  </a:lnTo>
                  <a:lnTo>
                    <a:pt x="0" y="1475977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312334" cy="1514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52617" y="3654202"/>
            <a:ext cx="4982767" cy="5604098"/>
            <a:chOff x="0" y="0"/>
            <a:chExt cx="1312334" cy="147597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12334" cy="1475977"/>
            </a:xfrm>
            <a:custGeom>
              <a:avLst/>
              <a:gdLst/>
              <a:ahLst/>
              <a:cxnLst/>
              <a:rect r="r" b="b" t="t" l="l"/>
              <a:pathLst>
                <a:path h="1475977" w="1312334">
                  <a:moveTo>
                    <a:pt x="0" y="0"/>
                  </a:moveTo>
                  <a:lnTo>
                    <a:pt x="1312334" y="0"/>
                  </a:lnTo>
                  <a:lnTo>
                    <a:pt x="1312334" y="1475977"/>
                  </a:lnTo>
                  <a:lnTo>
                    <a:pt x="0" y="1475977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312334" cy="1514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76533" y="3654202"/>
            <a:ext cx="4982767" cy="5604098"/>
            <a:chOff x="0" y="0"/>
            <a:chExt cx="1312334" cy="147597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12334" cy="1475977"/>
            </a:xfrm>
            <a:custGeom>
              <a:avLst/>
              <a:gdLst/>
              <a:ahLst/>
              <a:cxnLst/>
              <a:rect r="r" b="b" t="t" l="l"/>
              <a:pathLst>
                <a:path h="1475977" w="1312334">
                  <a:moveTo>
                    <a:pt x="0" y="0"/>
                  </a:moveTo>
                  <a:lnTo>
                    <a:pt x="1312334" y="0"/>
                  </a:lnTo>
                  <a:lnTo>
                    <a:pt x="1312334" y="1475977"/>
                  </a:lnTo>
                  <a:lnTo>
                    <a:pt x="0" y="1475977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12334" cy="1514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861310" y="3999068"/>
            <a:ext cx="3317547" cy="331754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472261" y="3999068"/>
            <a:ext cx="3317547" cy="331754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607" t="-12500" r="0" b="-6075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092708" y="3999068"/>
            <a:ext cx="3317547" cy="331754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779867" y="744297"/>
            <a:ext cx="12728265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99"/>
              </a:lnSpc>
            </a:pPr>
            <a:r>
              <a:rPr lang="en-US" sz="8799">
                <a:solidFill>
                  <a:srgbClr val="FFEBE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Инструктора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89388" y="7888950"/>
            <a:ext cx="3261391" cy="578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36"/>
              </a:lnSpc>
              <a:spcBef>
                <a:spcPct val="0"/>
              </a:spcBef>
            </a:pPr>
            <a:r>
              <a:rPr lang="en-US" b="true" sz="3454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Дядя Вова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93798" y="7584150"/>
            <a:ext cx="3674473" cy="578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36"/>
              </a:lnSpc>
              <a:spcBef>
                <a:spcPct val="0"/>
              </a:spcBef>
            </a:pPr>
            <a:r>
              <a:rPr lang="en-US" b="true" sz="3454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Петр и Мария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23418" y="7584150"/>
            <a:ext cx="3488997" cy="578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36"/>
              </a:lnSpc>
              <a:spcBef>
                <a:spcPct val="0"/>
              </a:spcBef>
            </a:pPr>
            <a:r>
              <a:rPr lang="en-US" b="true" sz="3454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Егор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23746" y="0"/>
            <a:ext cx="12464254" cy="10287000"/>
            <a:chOff x="0" y="0"/>
            <a:chExt cx="193103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3103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931039">
                  <a:moveTo>
                    <a:pt x="0" y="0"/>
                  </a:moveTo>
                  <a:lnTo>
                    <a:pt x="1931039" y="0"/>
                  </a:lnTo>
                  <a:lnTo>
                    <a:pt x="193103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10582" r="0" b="-1058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7023843" cy="8229600"/>
            <a:chOff x="0" y="0"/>
            <a:chExt cx="1849901" cy="2167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49901" cy="2167467"/>
            </a:xfrm>
            <a:custGeom>
              <a:avLst/>
              <a:gdLst/>
              <a:ahLst/>
              <a:cxnLst/>
              <a:rect r="r" b="b" t="t" l="l"/>
              <a:pathLst>
                <a:path h="2167467" w="1849901">
                  <a:moveTo>
                    <a:pt x="0" y="0"/>
                  </a:moveTo>
                  <a:lnTo>
                    <a:pt x="1849901" y="0"/>
                  </a:lnTo>
                  <a:lnTo>
                    <a:pt x="184990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4990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53157" y="4460898"/>
            <a:ext cx="1450632" cy="1425097"/>
          </a:xfrm>
          <a:custGeom>
            <a:avLst/>
            <a:gdLst/>
            <a:ahLst/>
            <a:cxnLst/>
            <a:rect r="r" b="b" t="t" l="l"/>
            <a:pathLst>
              <a:path h="1425097" w="1450632">
                <a:moveTo>
                  <a:pt x="0" y="0"/>
                </a:moveTo>
                <a:lnTo>
                  <a:pt x="1450632" y="0"/>
                </a:lnTo>
                <a:lnTo>
                  <a:pt x="1450632" y="1425096"/>
                </a:lnTo>
                <a:lnTo>
                  <a:pt x="0" y="1425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49" t="-27905" r="-9451" b="-1299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23746" y="4460898"/>
            <a:ext cx="1446242" cy="1425097"/>
          </a:xfrm>
          <a:custGeom>
            <a:avLst/>
            <a:gdLst/>
            <a:ahLst/>
            <a:cxnLst/>
            <a:rect r="r" b="b" t="t" l="l"/>
            <a:pathLst>
              <a:path h="1425097" w="1446242">
                <a:moveTo>
                  <a:pt x="0" y="0"/>
                </a:moveTo>
                <a:lnTo>
                  <a:pt x="1446243" y="0"/>
                </a:lnTo>
                <a:lnTo>
                  <a:pt x="1446243" y="1425096"/>
                </a:lnTo>
                <a:lnTo>
                  <a:pt x="0" y="1425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443" t="-216658" r="-70408" b="-21546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36418" y="6881901"/>
            <a:ext cx="1408407" cy="1437838"/>
          </a:xfrm>
          <a:custGeom>
            <a:avLst/>
            <a:gdLst/>
            <a:ahLst/>
            <a:cxnLst/>
            <a:rect r="r" b="b" t="t" l="l"/>
            <a:pathLst>
              <a:path h="1437838" w="1408407">
                <a:moveTo>
                  <a:pt x="0" y="0"/>
                </a:moveTo>
                <a:lnTo>
                  <a:pt x="1408407" y="0"/>
                </a:lnTo>
                <a:lnTo>
                  <a:pt x="1408407" y="1437838"/>
                </a:lnTo>
                <a:lnTo>
                  <a:pt x="0" y="1437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01" t="-12053" r="-11511" b="-1049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386187" y="3355571"/>
            <a:ext cx="4308870" cy="389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Петр Калугин +79962409151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1383" y="1905867"/>
            <a:ext cx="7210121" cy="83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05"/>
              </a:lnSpc>
            </a:pPr>
            <a:r>
              <a:rPr lang="en-US" sz="6205">
                <a:solidFill>
                  <a:srgbClr val="414B3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ИДЕМ В ПОХОД?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15286" y="6030219"/>
            <a:ext cx="1541802" cy="38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TELEGRAM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775966" y="6030219"/>
            <a:ext cx="1541802" cy="38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WHATSAPP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68283" y="8492272"/>
            <a:ext cx="2544678" cy="38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IDEM-VPOXOD.RU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448481" y="1152525"/>
            <a:ext cx="8562260" cy="171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2"/>
              </a:lnSpc>
            </a:pPr>
            <a:r>
              <a:rPr lang="en-US" sz="6602">
                <a:solidFill>
                  <a:srgbClr val="FFEBE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Комфортный туризм по выходным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448481" y="3626705"/>
            <a:ext cx="8212773" cy="5838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3"/>
              </a:lnSpc>
              <a:spcBef>
                <a:spcPct val="0"/>
              </a:spcBef>
            </a:pPr>
            <a:r>
              <a:rPr lang="en-US" sz="3002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С 2020 года мы проводим групповые и корпоративные сплавы каждые выходные. Все организовано под ключ, с собой необходима только одежда и личные вещи. К нам приезжают айтишники и спортсмены, семьи и компании друзей, для любой аудитории подберем маршрут в 100 км от Твери и сделаем интересную программу. Мы стремимся сделать сплав на байдарках по нетронутой природе комфортным и доступным для всех.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0"/>
            <a:ext cx="8783016" cy="10287000"/>
            <a:chOff x="0" y="0"/>
            <a:chExt cx="1360719" cy="15937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6071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60719">
                  <a:moveTo>
                    <a:pt x="0" y="0"/>
                  </a:moveTo>
                  <a:lnTo>
                    <a:pt x="1360719" y="0"/>
                  </a:lnTo>
                  <a:lnTo>
                    <a:pt x="136071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3217" t="0" r="-23137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77608" y="0"/>
            <a:ext cx="12410392" cy="10287000"/>
            <a:chOff x="0" y="0"/>
            <a:chExt cx="16547189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47" t="0" r="19942" b="0"/>
            <a:stretch>
              <a:fillRect/>
            </a:stretch>
          </p:blipFill>
          <p:spPr>
            <a:xfrm flipH="false" flipV="false">
              <a:off x="0" y="0"/>
              <a:ext cx="8210095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9795" t="0" r="9795" b="0"/>
            <a:stretch>
              <a:fillRect/>
            </a:stretch>
          </p:blipFill>
          <p:spPr>
            <a:xfrm flipH="false" flipV="false">
              <a:off x="8337095" y="0"/>
              <a:ext cx="8210095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9795" t="0" r="9795" b="0"/>
            <a:stretch>
              <a:fillRect/>
            </a:stretch>
          </p:blipFill>
          <p:spPr>
            <a:xfrm flipH="false" flipV="false">
              <a:off x="8337095" y="6921500"/>
              <a:ext cx="8210095" cy="67945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785474" cy="10287000"/>
          </a:xfrm>
          <a:custGeom>
            <a:avLst/>
            <a:gdLst/>
            <a:ahLst/>
            <a:cxnLst/>
            <a:rect r="r" b="b" t="t" l="l"/>
            <a:pathLst>
              <a:path h="10287000" w="5785474">
                <a:moveTo>
                  <a:pt x="0" y="0"/>
                </a:moveTo>
                <a:lnTo>
                  <a:pt x="5785474" y="0"/>
                </a:lnTo>
                <a:lnTo>
                  <a:pt x="57854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" t="0" r="-3283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877608" y="0"/>
            <a:ext cx="12410392" cy="10287000"/>
            <a:chOff x="0" y="0"/>
            <a:chExt cx="16547189" cy="13716000"/>
          </a:xfrm>
        </p:grpSpPr>
        <p:pic>
          <p:nvPicPr>
            <p:cNvPr name="Picture 8" id="8">
              <a:hlinkClick action="ppaction://media"/>
            </p:cNvPr>
            <p:cNvPicPr>
              <a:picLocks noChangeAspect="true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5"/>
            <a:srcRect l="0" t="3013" r="0" b="3013"/>
            <a:stretch>
              <a:fillRect/>
            </a:stretch>
          </p:blipFill>
          <p:spPr>
            <a:xfrm flipH="false" flipV="false">
              <a:off x="0" y="0"/>
              <a:ext cx="8210095" cy="13716000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9795" t="0" r="9795" b="0"/>
            <a:stretch>
              <a:fillRect/>
            </a:stretch>
          </p:blipFill>
          <p:spPr>
            <a:xfrm flipH="false" flipV="false">
              <a:off x="8337095" y="0"/>
              <a:ext cx="8210095" cy="6794500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9795" t="0" r="9795" b="0"/>
            <a:stretch>
              <a:fillRect/>
            </a:stretch>
          </p:blipFill>
          <p:spPr>
            <a:xfrm flipH="false" flipV="false">
              <a:off x="8337095" y="6921500"/>
              <a:ext cx="8210095" cy="6794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92133" y="0"/>
            <a:ext cx="8695867" cy="10287000"/>
            <a:chOff x="0" y="0"/>
            <a:chExt cx="1347217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47217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47217">
                  <a:moveTo>
                    <a:pt x="0" y="0"/>
                  </a:moveTo>
                  <a:lnTo>
                    <a:pt x="1347217" y="0"/>
                  </a:lnTo>
                  <a:lnTo>
                    <a:pt x="1347217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8960" t="0" r="-2896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84141" y="3104298"/>
            <a:ext cx="5636156" cy="6336343"/>
            <a:chOff x="0" y="0"/>
            <a:chExt cx="1484420" cy="16688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4420" cy="1668831"/>
            </a:xfrm>
            <a:custGeom>
              <a:avLst/>
              <a:gdLst/>
              <a:ahLst/>
              <a:cxnLst/>
              <a:rect r="r" b="b" t="t" l="l"/>
              <a:pathLst>
                <a:path h="1668831" w="1484420">
                  <a:moveTo>
                    <a:pt x="0" y="0"/>
                  </a:moveTo>
                  <a:lnTo>
                    <a:pt x="1484420" y="0"/>
                  </a:lnTo>
                  <a:lnTo>
                    <a:pt x="1484420" y="1668831"/>
                  </a:lnTo>
                  <a:lnTo>
                    <a:pt x="0" y="1668831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84420" cy="1706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818233"/>
            <a:ext cx="8563433" cy="1686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6479">
                <a:solidFill>
                  <a:srgbClr val="FFEBE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Выпускаем пар и</a:t>
            </a:r>
          </a:p>
          <a:p>
            <a:pPr algn="l" marL="0" indent="0" lvl="0">
              <a:lnSpc>
                <a:spcPts val="6479"/>
              </a:lnSpc>
            </a:pPr>
            <a:r>
              <a:rPr lang="en-US" sz="6479">
                <a:solidFill>
                  <a:srgbClr val="FFEBE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перезагружаемся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6979" y="3680665"/>
            <a:ext cx="347373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b="true" sz="2800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Маршрут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26979" y="4558114"/>
            <a:ext cx="4148015" cy="4096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Продолжительность 1 - 3 дня, с возможностью сплавлять от 2 до 4 часов в день, либо на один день ставить стационарный лагерь. Это спокойные и живописные реки, которые подойдут даже новичкам.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325922" y="3104298"/>
            <a:ext cx="5636156" cy="6336343"/>
            <a:chOff x="0" y="0"/>
            <a:chExt cx="1484420" cy="166883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84420" cy="1668831"/>
            </a:xfrm>
            <a:custGeom>
              <a:avLst/>
              <a:gdLst/>
              <a:ahLst/>
              <a:cxnLst/>
              <a:rect r="r" b="b" t="t" l="l"/>
              <a:pathLst>
                <a:path h="1668831" w="1484420">
                  <a:moveTo>
                    <a:pt x="0" y="0"/>
                  </a:moveTo>
                  <a:lnTo>
                    <a:pt x="1484420" y="0"/>
                  </a:lnTo>
                  <a:lnTo>
                    <a:pt x="1484420" y="1668831"/>
                  </a:lnTo>
                  <a:lnTo>
                    <a:pt x="0" y="1668831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484420" cy="1706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930954" y="3680665"/>
            <a:ext cx="347373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b="true" sz="2800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Организация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30954" y="4558114"/>
            <a:ext cx="4406331" cy="4553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Трансфер из Твери и обратно, все необходимое снаряжение, повар и питание. Машина сопровождения в которой едут вещи участников и все оборудование. Организацией занимаются сертифицированные инструкторы.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347943" y="3104298"/>
            <a:ext cx="5636156" cy="6336343"/>
            <a:chOff x="0" y="0"/>
            <a:chExt cx="1484420" cy="166883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84420" cy="1668831"/>
            </a:xfrm>
            <a:custGeom>
              <a:avLst/>
              <a:gdLst/>
              <a:ahLst/>
              <a:cxnLst/>
              <a:rect r="r" b="b" t="t" l="l"/>
              <a:pathLst>
                <a:path h="1668831" w="1484420">
                  <a:moveTo>
                    <a:pt x="0" y="0"/>
                  </a:moveTo>
                  <a:lnTo>
                    <a:pt x="1484420" y="0"/>
                  </a:lnTo>
                  <a:lnTo>
                    <a:pt x="1484420" y="1668831"/>
                  </a:lnTo>
                  <a:lnTo>
                    <a:pt x="0" y="1668831"/>
                  </a:ln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484420" cy="1706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3009828" y="3680665"/>
            <a:ext cx="347373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b="true" sz="2800" u="sng">
                <a:solidFill>
                  <a:srgbClr val="414B3B"/>
                </a:solidFill>
                <a:latin typeface="TT Fors Bold"/>
                <a:ea typeface="TT Fors Bold"/>
                <a:cs typeface="TT Fors Bold"/>
                <a:sym typeface="TT Fors Bold"/>
              </a:rPr>
              <a:t>Развлечения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009828" y="4558114"/>
            <a:ext cx="4512697" cy="4096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414B3B"/>
                </a:solidFill>
                <a:latin typeface="TT Fors"/>
                <a:ea typeface="TT Fors"/>
                <a:cs typeface="TT Fors"/>
                <a:sym typeface="TT Fors"/>
              </a:rPr>
              <a:t>Русская баня с вениками, на берегу реки с температурой 80-90гр. Игры в волейбол и бадминтон, а для желающих  стрельба и метание ножей. Вокруг всегда полно грибов и ягод. Кинотеатр под открытым небом вечером!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77608" y="0"/>
            <a:ext cx="12410392" cy="10287000"/>
            <a:chOff x="0" y="0"/>
            <a:chExt cx="16547189" cy="13716000"/>
          </a:xfrm>
        </p:grpSpPr>
        <p:pic>
          <p:nvPicPr>
            <p:cNvPr name="Picture 3" id="3">
              <a:hlinkClick action="ppaction://media"/>
            </p:cNvPr>
            <p:cNvPicPr>
              <a:picLocks noChangeAspect="true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2"/>
            <a:srcRect l="0" t="3013" r="0" b="3013"/>
            <a:stretch>
              <a:fillRect/>
            </a:stretch>
          </p:blipFill>
          <p:spPr>
            <a:xfrm flipH="false" flipV="false">
              <a:off x="0" y="0"/>
              <a:ext cx="8210095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5"/>
            <a:srcRect l="21768" t="0" r="21768" b="0"/>
            <a:stretch>
              <a:fillRect/>
            </a:stretch>
          </p:blipFill>
          <p:spPr>
            <a:xfrm flipH="false" flipV="false">
              <a:off x="8337095" y="0"/>
              <a:ext cx="8210095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16056" t="0" r="16056" b="0"/>
            <a:stretch>
              <a:fillRect/>
            </a:stretch>
          </p:blipFill>
          <p:spPr>
            <a:xfrm flipH="false" flipV="false">
              <a:off x="8337095" y="6921500"/>
              <a:ext cx="8210095" cy="67945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783234" cy="10287000"/>
          </a:xfrm>
          <a:custGeom>
            <a:avLst/>
            <a:gdLst/>
            <a:ahLst/>
            <a:cxnLst/>
            <a:rect r="r" b="b" t="t" l="l"/>
            <a:pathLst>
              <a:path h="10287000" w="5783234">
                <a:moveTo>
                  <a:pt x="0" y="0"/>
                </a:moveTo>
                <a:lnTo>
                  <a:pt x="5783234" y="0"/>
                </a:lnTo>
                <a:lnTo>
                  <a:pt x="57832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925" t="0" r="-1156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51" r="0" b="-915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06197"/>
            <a:ext cx="10762822" cy="963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</a:pPr>
            <a:r>
              <a:rPr lang="en-US" sz="7200">
                <a:solidFill>
                  <a:srgbClr val="414B3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Корпоративный сплав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724841" y="2819030"/>
            <a:ext cx="19737683" cy="7048178"/>
            <a:chOff x="0" y="0"/>
            <a:chExt cx="4816593" cy="17199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719969"/>
            </a:xfrm>
            <a:custGeom>
              <a:avLst/>
              <a:gdLst/>
              <a:ahLst/>
              <a:cxnLst/>
              <a:rect r="r" b="b" t="t" l="l"/>
              <a:pathLst>
                <a:path h="171996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719969"/>
                  </a:lnTo>
                  <a:lnTo>
                    <a:pt x="0" y="1719969"/>
                  </a:lnTo>
                  <a:close/>
                </a:path>
              </a:pathLst>
            </a:custGeom>
            <a:solidFill>
              <a:srgbClr val="5D534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1758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85403" y="3051706"/>
            <a:ext cx="7890369" cy="52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0"/>
              </a:lnSpc>
              <a:spcBef>
                <a:spcPct val="0"/>
              </a:spcBef>
            </a:pPr>
            <a:r>
              <a:rPr lang="en-US" b="true" sz="3021" u="sng">
                <a:solidFill>
                  <a:srgbClr val="FFF9F3"/>
                </a:solidFill>
                <a:latin typeface="TT Fors Bold"/>
                <a:ea typeface="TT Fors Bold"/>
                <a:cs typeface="TT Fors Bold"/>
                <a:sym typeface="TT Fors Bold"/>
              </a:rPr>
              <a:t>Количество человек?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85403" y="3653036"/>
            <a:ext cx="17517193" cy="972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28"/>
              </a:lnSpc>
              <a:spcBef>
                <a:spcPct val="0"/>
              </a:spcBef>
            </a:pPr>
            <a:r>
              <a:rPr lang="en-US" sz="2806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При раннем бронирование можем обеспечить группу до 50 человек. Мы используем 2-3 местные байдарки и 2-3 местные палатки.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5403" y="4980113"/>
            <a:ext cx="7890369" cy="52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0"/>
              </a:lnSpc>
              <a:spcBef>
                <a:spcPct val="0"/>
              </a:spcBef>
            </a:pPr>
            <a:r>
              <a:rPr lang="en-US" b="true" sz="3021" u="sng">
                <a:solidFill>
                  <a:srgbClr val="FFF9F3"/>
                </a:solidFill>
                <a:latin typeface="TT Fors Bold"/>
                <a:ea typeface="TT Fors Bold"/>
                <a:cs typeface="TT Fors Bold"/>
                <a:sym typeface="TT Fors Bold"/>
              </a:rPr>
              <a:t>Меню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5403" y="5581444"/>
            <a:ext cx="17517193" cy="1466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28"/>
              </a:lnSpc>
              <a:spcBef>
                <a:spcPct val="0"/>
              </a:spcBef>
            </a:pPr>
            <a:r>
              <a:rPr lang="en-US" sz="2806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У нас есть стандартное меню, которое мы можем изменить при необходимости. Супы приготовленные на костре и настоящий плов или 40 кг шашлыка, а может вегетарианское меню? Сделаем всё!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5403" y="7402452"/>
            <a:ext cx="7890369" cy="52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0"/>
              </a:lnSpc>
              <a:spcBef>
                <a:spcPct val="0"/>
              </a:spcBef>
            </a:pPr>
            <a:r>
              <a:rPr lang="en-US" b="true" sz="3021" u="sng">
                <a:solidFill>
                  <a:srgbClr val="FFF9F3"/>
                </a:solidFill>
                <a:latin typeface="TT Fors Bold"/>
                <a:ea typeface="TT Fors Bold"/>
                <a:cs typeface="TT Fors Bold"/>
                <a:sym typeface="TT Fors Bold"/>
              </a:rPr>
              <a:t>В чем кофморт?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5403" y="8119045"/>
            <a:ext cx="17517193" cy="1466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28"/>
              </a:lnSpc>
              <a:spcBef>
                <a:spcPct val="0"/>
              </a:spcBef>
            </a:pPr>
            <a:r>
              <a:rPr lang="en-US" sz="2806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Сплавляться легко и интересно, так все вещи едут в машине сопровождения до стоянки. Еда всегда готовиться вовремя, а для удобства всегда есть столы, скамейки и защита от дождя или солнца. Рядом всегда будет опытный человек, который расскажет вам о походных хитростях и всему научит.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77608" y="0"/>
            <a:ext cx="12410392" cy="10287000"/>
            <a:chOff x="0" y="0"/>
            <a:chExt cx="16547189" cy="13716000"/>
          </a:xfrm>
        </p:grpSpPr>
        <p:pic>
          <p:nvPicPr>
            <p:cNvPr name="Picture 3" id="3">
              <a:hlinkClick action="ppaction://media"/>
            </p:cNvPr>
            <p:cNvPicPr>
              <a:picLocks noChangeAspect="true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2"/>
            <a:srcRect l="0" t="3013" r="0" b="3013"/>
            <a:stretch>
              <a:fillRect/>
            </a:stretch>
          </p:blipFill>
          <p:spPr>
            <a:xfrm flipH="false" flipV="false">
              <a:off x="0" y="0"/>
              <a:ext cx="8210095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5"/>
            <a:srcRect l="0" t="38006" r="0" b="0"/>
            <a:stretch>
              <a:fillRect/>
            </a:stretch>
          </p:blipFill>
          <p:spPr>
            <a:xfrm flipH="false" flipV="false">
              <a:off x="8337095" y="0"/>
              <a:ext cx="8210095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0" t="28061" r="0" b="9945"/>
            <a:stretch>
              <a:fillRect/>
            </a:stretch>
          </p:blipFill>
          <p:spPr>
            <a:xfrm flipH="false" flipV="false">
              <a:off x="8337095" y="6921500"/>
              <a:ext cx="8210095" cy="67945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785474" cy="10287000"/>
          </a:xfrm>
          <a:custGeom>
            <a:avLst/>
            <a:gdLst/>
            <a:ahLst/>
            <a:cxnLst/>
            <a:rect r="r" b="b" t="t" l="l"/>
            <a:pathLst>
              <a:path h="10287000" w="5785474">
                <a:moveTo>
                  <a:pt x="0" y="0"/>
                </a:moveTo>
                <a:lnTo>
                  <a:pt x="5785474" y="0"/>
                </a:lnTo>
                <a:lnTo>
                  <a:pt x="57854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587" t="0" r="-10768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448481" y="624306"/>
            <a:ext cx="9188167" cy="942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85"/>
              </a:lnSpc>
            </a:pPr>
            <a:r>
              <a:rPr lang="en-US" sz="7085">
                <a:solidFill>
                  <a:srgbClr val="FFEBE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Почему мы?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783016" y="2435323"/>
            <a:ext cx="8935578" cy="7199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9969" indent="-314985" lvl="1">
              <a:lnSpc>
                <a:spcPts val="4085"/>
              </a:lnSpc>
              <a:buFont typeface="Arial"/>
              <a:buChar char="•"/>
            </a:pPr>
            <a:r>
              <a:rPr lang="en-US" sz="2917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Молодой коллектив, который занимается любимым делом и проводит каждый сплав искренне.</a:t>
            </a:r>
          </a:p>
          <a:p>
            <a:pPr algn="just">
              <a:lnSpc>
                <a:spcPts val="4085"/>
              </a:lnSpc>
            </a:pPr>
          </a:p>
          <a:p>
            <a:pPr algn="just" marL="629969" indent="-314985" lvl="1">
              <a:lnSpc>
                <a:spcPts val="4085"/>
              </a:lnSpc>
              <a:buFont typeface="Arial"/>
              <a:buChar char="•"/>
            </a:pPr>
            <a:r>
              <a:rPr lang="en-US" sz="2917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Наши инструктора сертифицированы по госту, а каждый корпоративный сплав заявлен в МЧС.</a:t>
            </a:r>
          </a:p>
          <a:p>
            <a:pPr algn="just">
              <a:lnSpc>
                <a:spcPts val="4085"/>
              </a:lnSpc>
            </a:pPr>
          </a:p>
          <a:p>
            <a:pPr algn="just" marL="629969" indent="-314985" lvl="1">
              <a:lnSpc>
                <a:spcPts val="4085"/>
              </a:lnSpc>
              <a:buFont typeface="Arial"/>
              <a:buChar char="•"/>
            </a:pPr>
            <a:r>
              <a:rPr lang="en-US" sz="2917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Большой выбор развлечений и гибкие настройки сплава (продолжительность, распорядок, меню, гео).</a:t>
            </a:r>
          </a:p>
          <a:p>
            <a:pPr algn="just">
              <a:lnSpc>
                <a:spcPts val="4085"/>
              </a:lnSpc>
            </a:pPr>
          </a:p>
          <a:p>
            <a:pPr algn="just" marL="629969" indent="-314985" lvl="1">
              <a:lnSpc>
                <a:spcPts val="4085"/>
              </a:lnSpc>
              <a:spcBef>
                <a:spcPct val="0"/>
              </a:spcBef>
              <a:buFont typeface="Arial"/>
              <a:buChar char="•"/>
            </a:pPr>
            <a:r>
              <a:rPr lang="en-US" sz="2917">
                <a:solidFill>
                  <a:srgbClr val="FFF9F3"/>
                </a:solidFill>
                <a:latin typeface="TT Fors"/>
                <a:ea typeface="TT Fors"/>
                <a:cs typeface="TT Fors"/>
                <a:sym typeface="TT Fors"/>
              </a:rPr>
              <a:t>Вам не придется ни о чем думать и переживать :)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0"/>
            <a:ext cx="8783016" cy="10287000"/>
            <a:chOff x="0" y="0"/>
            <a:chExt cx="1360719" cy="15937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6071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60719">
                  <a:moveTo>
                    <a:pt x="0" y="0"/>
                  </a:moveTo>
                  <a:lnTo>
                    <a:pt x="1360719" y="0"/>
                  </a:lnTo>
                  <a:lnTo>
                    <a:pt x="136071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8281" t="0" r="-48072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52396" y="0"/>
            <a:ext cx="8235604" cy="4395419"/>
          </a:xfrm>
          <a:custGeom>
            <a:avLst/>
            <a:gdLst/>
            <a:ahLst/>
            <a:cxnLst/>
            <a:rect r="r" b="b" t="t" l="l"/>
            <a:pathLst>
              <a:path h="4395419" w="8235604">
                <a:moveTo>
                  <a:pt x="0" y="0"/>
                </a:moveTo>
                <a:lnTo>
                  <a:pt x="8235604" y="0"/>
                </a:lnTo>
                <a:lnTo>
                  <a:pt x="8235604" y="4395419"/>
                </a:lnTo>
                <a:lnTo>
                  <a:pt x="0" y="4395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9" t="0" r="0" b="-2558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124368" cy="7766264"/>
          </a:xfrm>
          <a:custGeom>
            <a:avLst/>
            <a:gdLst/>
            <a:ahLst/>
            <a:cxnLst/>
            <a:rect r="r" b="b" t="t" l="l"/>
            <a:pathLst>
              <a:path h="7766264" w="5124368">
                <a:moveTo>
                  <a:pt x="0" y="0"/>
                </a:moveTo>
                <a:lnTo>
                  <a:pt x="5124368" y="0"/>
                </a:lnTo>
                <a:lnTo>
                  <a:pt x="5124368" y="7766264"/>
                </a:lnTo>
                <a:lnTo>
                  <a:pt x="0" y="7766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08845" y="0"/>
            <a:ext cx="5670283" cy="7766264"/>
          </a:xfrm>
          <a:custGeom>
            <a:avLst/>
            <a:gdLst/>
            <a:ahLst/>
            <a:cxnLst/>
            <a:rect r="r" b="b" t="t" l="l"/>
            <a:pathLst>
              <a:path h="7766264" w="5670283">
                <a:moveTo>
                  <a:pt x="0" y="0"/>
                </a:moveTo>
                <a:lnTo>
                  <a:pt x="5670283" y="0"/>
                </a:lnTo>
                <a:lnTo>
                  <a:pt x="5670283" y="7766264"/>
                </a:lnTo>
                <a:lnTo>
                  <a:pt x="0" y="7766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1" t="0" r="-283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79128" y="4395419"/>
            <a:ext cx="7708872" cy="3370846"/>
          </a:xfrm>
          <a:custGeom>
            <a:avLst/>
            <a:gdLst/>
            <a:ahLst/>
            <a:cxnLst/>
            <a:rect r="r" b="b" t="t" l="l"/>
            <a:pathLst>
              <a:path h="3370846" w="7708872">
                <a:moveTo>
                  <a:pt x="0" y="0"/>
                </a:moveTo>
                <a:lnTo>
                  <a:pt x="7708872" y="0"/>
                </a:lnTo>
                <a:lnTo>
                  <a:pt x="7708872" y="3370845"/>
                </a:lnTo>
                <a:lnTo>
                  <a:pt x="0" y="3370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25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5892" y="8053271"/>
            <a:ext cx="1938461" cy="1884913"/>
          </a:xfrm>
          <a:custGeom>
            <a:avLst/>
            <a:gdLst/>
            <a:ahLst/>
            <a:cxnLst/>
            <a:rect r="r" b="b" t="t" l="l"/>
            <a:pathLst>
              <a:path h="1884913" w="1938461">
                <a:moveTo>
                  <a:pt x="0" y="0"/>
                </a:moveTo>
                <a:lnTo>
                  <a:pt x="1938461" y="0"/>
                </a:lnTo>
                <a:lnTo>
                  <a:pt x="1938461" y="1884913"/>
                </a:lnTo>
                <a:lnTo>
                  <a:pt x="0" y="1884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76380" y="8819375"/>
            <a:ext cx="4767537" cy="419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9"/>
              </a:lnSpc>
            </a:pPr>
            <a:r>
              <a:rPr lang="en-US" sz="3189">
                <a:solidFill>
                  <a:srgbClr val="414B3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Больше отзывов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DAGWFMCNx9g</dc:identifier>
  <dcterms:modified xsi:type="dcterms:W3CDTF">2011-08-01T06:04:30Z</dcterms:modified>
  <cp:revision>1</cp:revision>
  <dc:title>Green and Cream Simple Tourism Presentation</dc:title>
</cp:coreProperties>
</file>